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0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321" r:id="rId43"/>
    <p:sldId id="322" r:id="rId44"/>
    <p:sldId id="323" r:id="rId45"/>
    <p:sldId id="298" r:id="rId46"/>
    <p:sldId id="292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4" r:id="rId62"/>
    <p:sldId id="315" r:id="rId63"/>
    <p:sldId id="313" r:id="rId64"/>
    <p:sldId id="316" r:id="rId65"/>
    <p:sldId id="317" r:id="rId66"/>
    <p:sldId id="318" r:id="rId67"/>
    <p:sldId id="319" r:id="rId68"/>
    <p:sldId id="320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98BE3E9-D06A-435F-AB08-0CC4C8D715EE}">
          <p14:sldIdLst>
            <p14:sldId id="256"/>
            <p14:sldId id="263"/>
            <p14:sldId id="257"/>
            <p14:sldId id="258"/>
            <p14:sldId id="259"/>
            <p14:sldId id="260"/>
            <p14:sldId id="261"/>
            <p14:sldId id="262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4"/>
            <p14:sldId id="275"/>
            <p14:sldId id="270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Untitled Section" id="{225D4617-5BC0-4EBA-8B0C-F7A9991BEC3E}">
          <p14:sldIdLst>
            <p14:sldId id="291"/>
            <p14:sldId id="293"/>
            <p14:sldId id="294"/>
            <p14:sldId id="295"/>
            <p14:sldId id="296"/>
            <p14:sldId id="297"/>
            <p14:sldId id="321"/>
            <p14:sldId id="322"/>
            <p14:sldId id="323"/>
            <p14:sldId id="298"/>
            <p14:sldId id="292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4"/>
            <p14:sldId id="315"/>
            <p14:sldId id="313"/>
            <p14:sldId id="316"/>
            <p14:sldId id="317"/>
            <p14:sldId id="318"/>
            <p14:sldId id="319"/>
            <p14:sldId id="320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58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4EE5-0926-4E68-850D-F32239A70040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DD256-4B9E-47DD-8F0C-0BB4AC6C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37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4EE5-0926-4E68-850D-F32239A70040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DD256-4B9E-47DD-8F0C-0BB4AC6C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66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4EE5-0926-4E68-850D-F32239A70040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DD256-4B9E-47DD-8F0C-0BB4AC6C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72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4EE5-0926-4E68-850D-F32239A70040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DD256-4B9E-47DD-8F0C-0BB4AC6C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0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4EE5-0926-4E68-850D-F32239A70040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DD256-4B9E-47DD-8F0C-0BB4AC6C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20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4EE5-0926-4E68-850D-F32239A70040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DD256-4B9E-47DD-8F0C-0BB4AC6C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72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4EE5-0926-4E68-850D-F32239A70040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DD256-4B9E-47DD-8F0C-0BB4AC6C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84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4EE5-0926-4E68-850D-F32239A70040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DD256-4B9E-47DD-8F0C-0BB4AC6C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6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4EE5-0926-4E68-850D-F32239A70040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DD256-4B9E-47DD-8F0C-0BB4AC6C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4EE5-0926-4E68-850D-F32239A70040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DD256-4B9E-47DD-8F0C-0BB4AC6C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17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4EE5-0926-4E68-850D-F32239A70040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DD256-4B9E-47DD-8F0C-0BB4AC6C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55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B4EE5-0926-4E68-850D-F32239A70040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DD256-4B9E-47DD-8F0C-0BB4AC6C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6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utocorrelation_function" TargetMode="External"/><Relationship Id="rId2" Type="http://schemas.openxmlformats.org/officeDocument/2006/relationships/hyperlink" Target="https://en.wikipedia.org/wiki/Partial_autocorrelation_function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ayesian_information_criterion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tationary_process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asonality#cite_note-1" TargetMode="External"/><Relationship Id="rId2" Type="http://schemas.openxmlformats.org/officeDocument/2006/relationships/hyperlink" Target="https://en.wikipedia.org/wiki/Time_s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easonality#cite_note-2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utocorrelation_plo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Time series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641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time series analysis and forecasting</a:t>
            </a:r>
            <a:r>
              <a:rPr lang="en-US" dirty="0" smtClean="0"/>
              <a:t>. </a:t>
            </a:r>
          </a:p>
          <a:p>
            <a:r>
              <a:rPr lang="en-US" dirty="0"/>
              <a:t>quarterly sales forecasts</a:t>
            </a:r>
            <a:r>
              <a:rPr lang="en-US" dirty="0" smtClean="0"/>
              <a:t>? </a:t>
            </a:r>
          </a:p>
          <a:p>
            <a:r>
              <a:rPr lang="en-US" dirty="0"/>
              <a:t>Forecasting methods can be classified as qualitative or quantitative</a:t>
            </a:r>
            <a:r>
              <a:rPr lang="en-US" dirty="0" smtClean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11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historical data are restricted to past values of the variable to be forecast, the </a:t>
            </a:r>
            <a:r>
              <a:rPr lang="en-US" dirty="0" smtClean="0"/>
              <a:t>forecasting procedure </a:t>
            </a:r>
            <a:r>
              <a:rPr lang="en-US" dirty="0"/>
              <a:t>is called a </a:t>
            </a:r>
            <a:r>
              <a:rPr lang="en-US" i="1" dirty="0"/>
              <a:t>time series method </a:t>
            </a:r>
            <a:r>
              <a:rPr lang="en-US" dirty="0"/>
              <a:t>and the historical data are referred to as </a:t>
            </a:r>
            <a:r>
              <a:rPr lang="en-US" dirty="0" smtClean="0"/>
              <a:t>a time </a:t>
            </a:r>
            <a:r>
              <a:rPr lang="en-US" dirty="0"/>
              <a:t>series.</a:t>
            </a:r>
          </a:p>
        </p:txBody>
      </p:sp>
    </p:spTree>
    <p:extLst>
      <p:ext uri="{BB962C8B-B14F-4D97-AF65-F5344CB8AC3E}">
        <p14:creationId xmlns:p14="http://schemas.microsoft.com/office/powerpoint/2010/main" val="4265665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objective of time series analysis is to discover a pattern in the </a:t>
            </a:r>
            <a:r>
              <a:rPr lang="en-US" dirty="0" smtClean="0"/>
              <a:t>historical data </a:t>
            </a:r>
            <a:r>
              <a:rPr lang="en-US" dirty="0"/>
              <a:t>or time series and then extrapolate the pattern into the future; the forecast is </a:t>
            </a:r>
            <a:r>
              <a:rPr lang="en-US" dirty="0" smtClean="0"/>
              <a:t>based solely </a:t>
            </a:r>
            <a:r>
              <a:rPr lang="en-US" dirty="0"/>
              <a:t>on past values of the variable and/or on past forecast </a:t>
            </a:r>
            <a:r>
              <a:rPr lang="en-US" dirty="0" smtClean="0"/>
              <a:t>errors 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146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cause-effect </a:t>
            </a:r>
            <a:r>
              <a:rPr lang="en-US" dirty="0" smtClean="0"/>
              <a:t>relationship </a:t>
            </a:r>
          </a:p>
          <a:p>
            <a:r>
              <a:rPr lang="en-US" dirty="0"/>
              <a:t>By treating time as the independent variable and the time series as a dependent variable,</a:t>
            </a:r>
          </a:p>
          <a:p>
            <a:r>
              <a:rPr lang="en-US" dirty="0"/>
              <a:t>regression analysis can also be used as a time series method</a:t>
            </a:r>
          </a:p>
        </p:txBody>
      </p:sp>
    </p:spTree>
    <p:extLst>
      <p:ext uri="{BB962C8B-B14F-4D97-AF65-F5344CB8AC3E}">
        <p14:creationId xmlns:p14="http://schemas.microsoft.com/office/powerpoint/2010/main" val="2184819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time series </a:t>
            </a:r>
            <a:r>
              <a:rPr lang="en-US" dirty="0"/>
              <a:t>is a sequence of observations on a variable measured at successive points </a:t>
            </a:r>
            <a:r>
              <a:rPr lang="en-US" dirty="0" smtClean="0"/>
              <a:t>in time </a:t>
            </a:r>
            <a:r>
              <a:rPr lang="en-US" dirty="0"/>
              <a:t>or over successive periods of time</a:t>
            </a:r>
            <a:r>
              <a:rPr lang="en-US" dirty="0" smtClean="0"/>
              <a:t>. </a:t>
            </a:r>
          </a:p>
          <a:p>
            <a:endParaRPr lang="en-US" dirty="0"/>
          </a:p>
          <a:p>
            <a:r>
              <a:rPr lang="en-US" dirty="0"/>
              <a:t>The measurements may be taken every hour, day</a:t>
            </a:r>
            <a:r>
              <a:rPr lang="en-US" dirty="0" smtClean="0"/>
              <a:t>, week</a:t>
            </a:r>
            <a:r>
              <a:rPr lang="en-US" dirty="0"/>
              <a:t>, month, or year, or at any other regular interval.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231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pattern of the data is an important</a:t>
            </a:r>
          </a:p>
          <a:p>
            <a:r>
              <a:rPr lang="en-US" dirty="0"/>
              <a:t>factor in understanding how the time series has behaved in the past. If such behavior can</a:t>
            </a:r>
          </a:p>
          <a:p>
            <a:r>
              <a:rPr lang="en-US" dirty="0"/>
              <a:t>be expected to continue in the future, we can use the past pattern to guide us in selecting an</a:t>
            </a:r>
          </a:p>
          <a:p>
            <a:r>
              <a:rPr lang="en-US" dirty="0"/>
              <a:t>appropriate forecasting method.</a:t>
            </a:r>
          </a:p>
        </p:txBody>
      </p:sp>
    </p:spTree>
    <p:extLst>
      <p:ext uri="{BB962C8B-B14F-4D97-AF65-F5344CB8AC3E}">
        <p14:creationId xmlns:p14="http://schemas.microsoft.com/office/powerpoint/2010/main" val="127778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Time series </a:t>
            </a:r>
            <a:r>
              <a:rPr lang="en-US" b="1" dirty="0"/>
              <a:t>plot</a:t>
            </a:r>
            <a:r>
              <a:rPr lang="en-US" dirty="0"/>
              <a:t>. A time series plot is a graphical presentation of the relationship between </a:t>
            </a:r>
            <a:r>
              <a:rPr lang="en-US" dirty="0" smtClean="0"/>
              <a:t>time and </a:t>
            </a:r>
            <a:r>
              <a:rPr lang="en-US" dirty="0"/>
              <a:t>the time series </a:t>
            </a:r>
            <a:r>
              <a:rPr lang="en-US" dirty="0" smtClean="0"/>
              <a:t>variable. </a:t>
            </a:r>
          </a:p>
          <a:p>
            <a:endParaRPr lang="en-US" dirty="0"/>
          </a:p>
          <a:p>
            <a:r>
              <a:rPr lang="en-US" dirty="0"/>
              <a:t>time is on the horizontal axis and the time series values </a:t>
            </a:r>
            <a:r>
              <a:rPr lang="en-US" dirty="0" smtClean="0"/>
              <a:t>are shown </a:t>
            </a:r>
            <a:r>
              <a:rPr lang="en-US" dirty="0"/>
              <a:t>on the vertical axis.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423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Horizontal Pattern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51" y="1600200"/>
            <a:ext cx="736049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71800"/>
            <a:ext cx="182880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076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term </a:t>
            </a:r>
            <a:r>
              <a:rPr lang="en-US" b="1" dirty="0"/>
              <a:t>stationary time </a:t>
            </a:r>
            <a:r>
              <a:rPr lang="en-US" b="1" dirty="0" smtClean="0"/>
              <a:t>series</a:t>
            </a:r>
            <a:r>
              <a:rPr lang="en-US" dirty="0" smtClean="0"/>
              <a:t> </a:t>
            </a:r>
            <a:r>
              <a:rPr lang="en-US" dirty="0"/>
              <a:t>is used to denote a time series whose statistical </a:t>
            </a:r>
            <a:r>
              <a:rPr lang="en-US" dirty="0" smtClean="0"/>
              <a:t>properties are </a:t>
            </a:r>
            <a:r>
              <a:rPr lang="en-US" dirty="0"/>
              <a:t>independent of time.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particular this means that</a:t>
            </a:r>
          </a:p>
          <a:p>
            <a:r>
              <a:rPr lang="en-US" dirty="0"/>
              <a:t>1. The process generating the data has a constant mean.</a:t>
            </a:r>
          </a:p>
          <a:p>
            <a:r>
              <a:rPr lang="en-US" dirty="0"/>
              <a:t>2. The variability of the time series is constant over time.</a:t>
            </a:r>
          </a:p>
        </p:txBody>
      </p:sp>
    </p:spTree>
    <p:extLst>
      <p:ext uri="{BB962C8B-B14F-4D97-AF65-F5344CB8AC3E}">
        <p14:creationId xmlns:p14="http://schemas.microsoft.com/office/powerpoint/2010/main" val="835739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observing a horizontal pattern </a:t>
            </a:r>
            <a:r>
              <a:rPr lang="en-US" dirty="0">
                <a:solidFill>
                  <a:srgbClr val="FF0000"/>
                </a:solidFill>
              </a:rPr>
              <a:t>is not sufficient </a:t>
            </a:r>
            <a:r>
              <a:rPr lang="en-US" dirty="0"/>
              <a:t>evidence to conclude that the </a:t>
            </a:r>
            <a:r>
              <a:rPr lang="en-US" dirty="0" smtClean="0"/>
              <a:t>time series </a:t>
            </a:r>
            <a:r>
              <a:rPr lang="en-US" dirty="0"/>
              <a:t>is </a:t>
            </a:r>
            <a:r>
              <a:rPr lang="en-US" dirty="0" smtClean="0"/>
              <a:t>stationary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672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51" y="1600200"/>
            <a:ext cx="790449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1401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09" y="1600200"/>
            <a:ext cx="649618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9863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Trend </a:t>
            </a:r>
            <a:r>
              <a:rPr lang="en-US" b="1" dirty="0" smtClean="0"/>
              <a:t>Pattern </a:t>
            </a:r>
          </a:p>
          <a:p>
            <a:r>
              <a:rPr lang="en-US" b="1" dirty="0"/>
              <a:t>Seasonal </a:t>
            </a:r>
            <a:r>
              <a:rPr lang="en-US" b="1" dirty="0" smtClean="0"/>
              <a:t>Pattern  </a:t>
            </a:r>
          </a:p>
          <a:p>
            <a:r>
              <a:rPr lang="en-US" b="1" dirty="0"/>
              <a:t>Cyclical Pattern</a:t>
            </a:r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56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Seasonal !!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15" y="1600200"/>
            <a:ext cx="732817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8518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63" y="1600200"/>
            <a:ext cx="751567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456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cyclical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40" y="1600200"/>
            <a:ext cx="727052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0137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160" y="1600200"/>
            <a:ext cx="596568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4337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Selecting a Forecasting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Forecast Error  </a:t>
            </a:r>
            <a:r>
              <a:rPr lang="en-US" dirty="0" smtClean="0"/>
              <a:t>= </a:t>
            </a:r>
            <a:r>
              <a:rPr lang="en-US" dirty="0" err="1" smtClean="0"/>
              <a:t>ActualValue</a:t>
            </a:r>
            <a:r>
              <a:rPr lang="en-US" dirty="0" smtClean="0"/>
              <a:t> -  Forecast  </a:t>
            </a:r>
          </a:p>
          <a:p>
            <a:r>
              <a:rPr lang="en-US" dirty="0"/>
              <a:t>Forecast </a:t>
            </a:r>
            <a:r>
              <a:rPr lang="en-US" dirty="0" smtClean="0"/>
              <a:t>Accuracy</a:t>
            </a:r>
          </a:p>
          <a:p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/>
              <a:t>approach that uses the most </a:t>
            </a:r>
            <a:r>
              <a:rPr lang="en-US" dirty="0" smtClean="0"/>
              <a:t>recent week’s </a:t>
            </a:r>
            <a:r>
              <a:rPr lang="en-US" dirty="0"/>
              <a:t>sales volume as the forecast for the next </a:t>
            </a:r>
            <a:r>
              <a:rPr lang="en-US" dirty="0" smtClean="0"/>
              <a:t>week (</a:t>
            </a:r>
            <a:r>
              <a:rPr lang="en-US" i="1" dirty="0" smtClean="0"/>
              <a:t>naïve </a:t>
            </a:r>
            <a:r>
              <a:rPr lang="en-US" dirty="0" smtClean="0"/>
              <a:t>forecasting method)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374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0972"/>
            <a:ext cx="8229600" cy="4424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538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 squared error</a:t>
            </a:r>
            <a:r>
              <a:rPr lang="en-US" dirty="0"/>
              <a:t>,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" y="3448844"/>
            <a:ext cx="808672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705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Moving Averages and Exponential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moving averages, </a:t>
            </a:r>
            <a:endParaRPr lang="en-US" dirty="0" smtClean="0"/>
          </a:p>
          <a:p>
            <a:r>
              <a:rPr lang="en-US" dirty="0" smtClean="0"/>
              <a:t>weighted </a:t>
            </a:r>
            <a:r>
              <a:rPr lang="en-US" dirty="0"/>
              <a:t>moving averages</a:t>
            </a:r>
            <a:r>
              <a:rPr lang="en-US" dirty="0" smtClean="0"/>
              <a:t>,</a:t>
            </a:r>
          </a:p>
          <a:p>
            <a:r>
              <a:rPr lang="en-US" dirty="0" smtClean="0"/>
              <a:t>Exponential smoothing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890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7" y="3158331"/>
            <a:ext cx="324802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809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</a:t>
            </a:r>
            <a:r>
              <a:rPr lang="en-US" sz="2000" b="1" dirty="0"/>
              <a:t>moving averages </a:t>
            </a:r>
            <a:r>
              <a:rPr lang="en-US" sz="2000" dirty="0"/>
              <a:t>method uses </a:t>
            </a:r>
            <a:r>
              <a:rPr lang="en-US" sz="2000" dirty="0">
                <a:solidFill>
                  <a:srgbClr val="FF0000"/>
                </a:solidFill>
              </a:rPr>
              <a:t>the average of the most recent </a:t>
            </a:r>
            <a:r>
              <a:rPr lang="en-US" sz="2000" i="1" dirty="0">
                <a:solidFill>
                  <a:srgbClr val="FF0000"/>
                </a:solidFill>
              </a:rPr>
              <a:t>k </a:t>
            </a:r>
            <a:r>
              <a:rPr lang="en-US" sz="2000" dirty="0">
                <a:solidFill>
                  <a:srgbClr val="FF0000"/>
                </a:solidFill>
              </a:rPr>
              <a:t>data </a:t>
            </a:r>
            <a:r>
              <a:rPr lang="en-US" sz="2000" dirty="0"/>
              <a:t>values in the </a:t>
            </a:r>
            <a:r>
              <a:rPr lang="en-US" sz="2000" dirty="0" smtClean="0"/>
              <a:t>time series </a:t>
            </a:r>
            <a:r>
              <a:rPr lang="en-US" sz="2000" dirty="0"/>
              <a:t>as the forecast for the next period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23885"/>
            <a:ext cx="8229600" cy="2878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800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term </a:t>
            </a:r>
            <a:r>
              <a:rPr lang="en-US" b="1" i="1" dirty="0"/>
              <a:t>moving </a:t>
            </a:r>
            <a:r>
              <a:rPr lang="en-US" b="1" dirty="0"/>
              <a:t>is </a:t>
            </a:r>
            <a:r>
              <a:rPr lang="en-US" dirty="0"/>
              <a:t>used because </a:t>
            </a:r>
            <a:r>
              <a:rPr lang="en-US" b="1" dirty="0">
                <a:solidFill>
                  <a:srgbClr val="FF0000"/>
                </a:solidFill>
              </a:rPr>
              <a:t>every time a new observation becomes available </a:t>
            </a:r>
            <a:r>
              <a:rPr lang="en-US" b="1" dirty="0" smtClean="0">
                <a:solidFill>
                  <a:srgbClr val="FF0000"/>
                </a:solidFill>
              </a:rPr>
              <a:t>for the </a:t>
            </a:r>
            <a:r>
              <a:rPr lang="en-US" b="1" dirty="0">
                <a:solidFill>
                  <a:srgbClr val="FF0000"/>
                </a:solidFill>
              </a:rPr>
              <a:t>time series</a:t>
            </a:r>
            <a:r>
              <a:rPr lang="en-US" dirty="0"/>
              <a:t>, it replaces the oldest observation in the equation and a new average </a:t>
            </a:r>
            <a:r>
              <a:rPr lang="en-US" dirty="0" smtClean="0"/>
              <a:t>is computed</a:t>
            </a:r>
            <a:r>
              <a:rPr lang="en-US" dirty="0"/>
              <a:t>. As a result, the average will change, or move, as new observations </a:t>
            </a:r>
            <a:r>
              <a:rPr lang="en-US" dirty="0" smtClean="0"/>
              <a:t> become available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3471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02514"/>
            <a:ext cx="8229600" cy="4321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0189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52541"/>
            <a:ext cx="8229600" cy="402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4954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70" y="1600200"/>
            <a:ext cx="737026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6301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6995"/>
            <a:ext cx="8229600" cy="3052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7679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can be shown that the minimum value of </a:t>
            </a:r>
            <a:r>
              <a:rPr lang="en-US" dirty="0" smtClean="0"/>
              <a:t>MSE corresponds </a:t>
            </a:r>
            <a:r>
              <a:rPr lang="en-US" dirty="0"/>
              <a:t>to a moving average of </a:t>
            </a:r>
            <a:r>
              <a:rPr lang="en-US" dirty="0" smtClean="0"/>
              <a:t>order </a:t>
            </a:r>
            <a:r>
              <a:rPr lang="en-US" i="1" dirty="0"/>
              <a:t>k </a:t>
            </a:r>
            <a:r>
              <a:rPr lang="en-US" dirty="0"/>
              <a:t> 6 with MSE  </a:t>
            </a:r>
            <a:r>
              <a:rPr lang="en-US" dirty="0" smtClean="0"/>
              <a:t>6.79 </a:t>
            </a:r>
          </a:p>
          <a:p>
            <a:endParaRPr lang="en-US" dirty="0"/>
          </a:p>
          <a:p>
            <a:r>
              <a:rPr lang="en-US" dirty="0"/>
              <a:t>a moving average of order </a:t>
            </a:r>
            <a:r>
              <a:rPr lang="en-US" i="1" dirty="0"/>
              <a:t>k </a:t>
            </a:r>
            <a:r>
              <a:rPr lang="en-US" dirty="0"/>
              <a:t> 6</a:t>
            </a:r>
            <a:r>
              <a:rPr lang="en-US" dirty="0" smtClean="0"/>
              <a:t>. is 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494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weighted moving averages</a:t>
            </a:r>
            <a:r>
              <a:rPr lang="en-US" dirty="0"/>
              <a:t>,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variation, known as </a:t>
            </a:r>
            <a:r>
              <a:rPr lang="en-US" b="1" dirty="0"/>
              <a:t>weighted moving averages</a:t>
            </a:r>
            <a:r>
              <a:rPr lang="en-US" dirty="0"/>
              <a:t>, </a:t>
            </a:r>
            <a:r>
              <a:rPr lang="en-US" dirty="0" smtClean="0"/>
              <a:t>involves selecting </a:t>
            </a:r>
            <a:r>
              <a:rPr lang="en-US" dirty="0"/>
              <a:t>a different weight for each data value and then computing a weighted average </a:t>
            </a:r>
            <a:r>
              <a:rPr lang="en-US" dirty="0" smtClean="0"/>
              <a:t>of the </a:t>
            </a:r>
            <a:r>
              <a:rPr lang="en-US" dirty="0"/>
              <a:t>most recent </a:t>
            </a:r>
            <a:r>
              <a:rPr lang="en-US" i="1" dirty="0"/>
              <a:t>k </a:t>
            </a:r>
            <a:r>
              <a:rPr lang="en-US" dirty="0"/>
              <a:t>values as the forecast</a:t>
            </a:r>
            <a:r>
              <a:rPr lang="en-US" dirty="0" smtClean="0"/>
              <a:t>. </a:t>
            </a:r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32" y="4572000"/>
            <a:ext cx="71056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7408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Exponential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special case of the weighted moving averages method in which we select </a:t>
            </a:r>
            <a:r>
              <a:rPr lang="en-US" dirty="0" smtClean="0"/>
              <a:t>only one </a:t>
            </a:r>
            <a:r>
              <a:rPr lang="en-US" dirty="0"/>
              <a:t>weight—the weight for the most recent observation</a:t>
            </a:r>
          </a:p>
        </p:txBody>
      </p:sp>
    </p:spTree>
    <p:extLst>
      <p:ext uri="{BB962C8B-B14F-4D97-AF65-F5344CB8AC3E}">
        <p14:creationId xmlns:p14="http://schemas.microsoft.com/office/powerpoint/2010/main" val="1910245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26754"/>
            <a:ext cx="8229600" cy="3072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556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 </a:t>
            </a:r>
            <a:r>
              <a:rPr lang="en-US" b="1" dirty="0"/>
              <a:t>univariate time series</a:t>
            </a:r>
            <a:r>
              <a:rPr lang="en-US" dirty="0"/>
              <a:t> is a sequence of measurements of the </a:t>
            </a:r>
            <a:r>
              <a:rPr lang="en-US" b="1" dirty="0">
                <a:solidFill>
                  <a:srgbClr val="FF0000"/>
                </a:solidFill>
              </a:rPr>
              <a:t>same variable collected over time.  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Most </a:t>
            </a:r>
            <a:r>
              <a:rPr lang="en-US" dirty="0"/>
              <a:t>often, the measurements are made at regular time intervals.</a:t>
            </a:r>
          </a:p>
        </p:txBody>
      </p:sp>
    </p:spTree>
    <p:extLst>
      <p:ext uri="{BB962C8B-B14F-4D97-AF65-F5344CB8AC3E}">
        <p14:creationId xmlns:p14="http://schemas.microsoft.com/office/powerpoint/2010/main" val="129559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47853"/>
            <a:ext cx="8229600" cy="423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420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linear </a:t>
            </a:r>
            <a:r>
              <a:rPr lang="en-US" dirty="0" smtClean="0"/>
              <a:t>regression</a:t>
            </a:r>
          </a:p>
          <a:p>
            <a:r>
              <a:rPr lang="en-US" dirty="0"/>
              <a:t>Holt’s linear exponential </a:t>
            </a:r>
            <a:r>
              <a:rPr lang="en-US" dirty="0" smtClean="0"/>
              <a:t>smoothing</a:t>
            </a:r>
          </a:p>
          <a:p>
            <a:r>
              <a:rPr lang="en-US" dirty="0"/>
              <a:t>curvilinear </a:t>
            </a:r>
            <a:r>
              <a:rPr lang="en-US" dirty="0" smtClean="0"/>
              <a:t>or nonlinear </a:t>
            </a:r>
            <a:r>
              <a:rPr lang="en-US" dirty="0"/>
              <a:t>trend</a:t>
            </a:r>
            <a:r>
              <a:rPr lang="en-US" dirty="0" smtClean="0"/>
              <a:t>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9054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Curvilinear regression</a:t>
            </a:r>
            <a:br>
              <a:rPr lang="en-US" b="1" dirty="0"/>
            </a:b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521" y="1600200"/>
            <a:ext cx="619495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5079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Curvilinear regression</a:t>
            </a:r>
            <a:br>
              <a:rPr lang="en-US" b="1" dirty="0"/>
            </a:b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41" y="1600200"/>
            <a:ext cx="602831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07199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482" y="1600200"/>
            <a:ext cx="575103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50908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84" y="1600200"/>
            <a:ext cx="693723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97923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Holt’s Linear Exponential Smoothing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13" y="1600200"/>
            <a:ext cx="801997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7458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Nonlinear Trend Regression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28" y="1600200"/>
            <a:ext cx="730754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5265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Seasonality and Trend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Seasonality </a:t>
            </a:r>
            <a:r>
              <a:rPr lang="en-US" b="1" dirty="0"/>
              <a:t>Without </a:t>
            </a:r>
            <a:r>
              <a:rPr lang="en-US" b="1" dirty="0" smtClean="0"/>
              <a:t>Trend </a:t>
            </a:r>
          </a:p>
          <a:p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011849"/>
            <a:ext cx="6019800" cy="2312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4977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Dummy Variables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42" y="1600200"/>
            <a:ext cx="804531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545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describe the important features of the time series pattern.</a:t>
            </a:r>
          </a:p>
          <a:p>
            <a:r>
              <a:rPr lang="en-US" dirty="0"/>
              <a:t>To explain how the past affects the future or how two time series can “interact”.</a:t>
            </a:r>
          </a:p>
          <a:p>
            <a:r>
              <a:rPr lang="en-US" dirty="0"/>
              <a:t>To </a:t>
            </a:r>
            <a:r>
              <a:rPr lang="en-US" b="1" dirty="0">
                <a:solidFill>
                  <a:srgbClr val="FF0000"/>
                </a:solidFill>
              </a:rPr>
              <a:t>forecast future values of the series.</a:t>
            </a:r>
          </a:p>
          <a:p>
            <a:r>
              <a:rPr lang="en-US" dirty="0"/>
              <a:t>To possibly serve as a control standard for a variable that measures the quality of product in some manufacturing situations.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141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91190"/>
            <a:ext cx="8229600" cy="3143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41850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Seasonality and Trend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6361"/>
            <a:ext cx="8229600" cy="441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12333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time series decomposition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series </a:t>
            </a:r>
            <a:r>
              <a:rPr lang="en-US" dirty="0"/>
              <a:t>decomposition can be used to separate or decompose a time series into </a:t>
            </a:r>
            <a:endParaRPr lang="en-US" dirty="0" smtClean="0"/>
          </a:p>
          <a:p>
            <a:r>
              <a:rPr lang="en-US" dirty="0" smtClean="0"/>
              <a:t>seasonal</a:t>
            </a:r>
            <a:r>
              <a:rPr lang="en-US" dirty="0"/>
              <a:t>,</a:t>
            </a:r>
          </a:p>
          <a:p>
            <a:r>
              <a:rPr lang="en-US" dirty="0"/>
              <a:t>trend, </a:t>
            </a:r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/>
              <a:t>irregular components.</a:t>
            </a:r>
          </a:p>
        </p:txBody>
      </p:sp>
    </p:spTree>
    <p:extLst>
      <p:ext uri="{BB962C8B-B14F-4D97-AF65-F5344CB8AC3E}">
        <p14:creationId xmlns:p14="http://schemas.microsoft.com/office/powerpoint/2010/main" val="7954997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25219"/>
            <a:ext cx="8229600" cy="387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83683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5145"/>
            <a:ext cx="8229600" cy="3756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16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614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41" y="1600200"/>
            <a:ext cx="602831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85895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3321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73554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" y="2220119"/>
            <a:ext cx="717232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370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two basic types of “time domain” models.</a:t>
            </a:r>
          </a:p>
          <a:p>
            <a:r>
              <a:rPr lang="en-US" dirty="0"/>
              <a:t>Models that relate the present value of a series to past values and past prediction errors - these are called </a:t>
            </a:r>
            <a:r>
              <a:rPr lang="en-US" b="1" dirty="0">
                <a:solidFill>
                  <a:srgbClr val="FF0000"/>
                </a:solidFill>
              </a:rPr>
              <a:t>ARIMA </a:t>
            </a:r>
            <a:r>
              <a:rPr lang="en-US" dirty="0"/>
              <a:t>models (for Autoregressive Integrated Moving Average).  We’ll spend substantial time on these.</a:t>
            </a:r>
          </a:p>
          <a:p>
            <a:r>
              <a:rPr lang="en-US" dirty="0"/>
              <a:t>Ordinary regression models that use </a:t>
            </a:r>
            <a:r>
              <a:rPr lang="en-US" dirty="0" smtClean="0"/>
              <a:t>time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4982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99716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Mean absolute error (MAE) </a:t>
            </a:r>
            <a:r>
              <a:rPr lang="en-US" dirty="0"/>
              <a:t>The average of the absolute values of the forecast errors.</a:t>
            </a:r>
          </a:p>
          <a:p>
            <a:r>
              <a:rPr lang="en-US" b="1" dirty="0"/>
              <a:t>Mean squared error (MSE) </a:t>
            </a:r>
            <a:r>
              <a:rPr lang="en-US" dirty="0"/>
              <a:t>The average of the sum of squared forecast errors.</a:t>
            </a:r>
          </a:p>
          <a:p>
            <a:r>
              <a:rPr lang="en-US" b="1" dirty="0"/>
              <a:t>Mean absolute percentage error (MAPE) </a:t>
            </a:r>
            <a:r>
              <a:rPr lang="en-US" dirty="0"/>
              <a:t>The average of the absolute values of the </a:t>
            </a:r>
            <a:r>
              <a:rPr lang="en-US" dirty="0" smtClean="0"/>
              <a:t>percentage forecast </a:t>
            </a:r>
            <a:r>
              <a:rPr lang="en-US" dirty="0"/>
              <a:t>errors.</a:t>
            </a:r>
          </a:p>
        </p:txBody>
      </p:sp>
    </p:spTree>
    <p:extLst>
      <p:ext uri="{BB962C8B-B14F-4D97-AF65-F5344CB8AC3E}">
        <p14:creationId xmlns:p14="http://schemas.microsoft.com/office/powerpoint/2010/main" val="13416428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ARIMA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552" y="1600200"/>
            <a:ext cx="559089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72749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41" y="1600200"/>
            <a:ext cx="602831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74262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53581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2" y="1762919"/>
            <a:ext cx="6238875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85557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Partial </a:t>
            </a:r>
            <a:r>
              <a:rPr lang="en-US" b="1" dirty="0"/>
              <a:t>autocorrelation function</a:t>
            </a:r>
            <a:r>
              <a:rPr lang="en-US" dirty="0"/>
              <a:t> (</a:t>
            </a:r>
            <a:r>
              <a:rPr lang="en-US" b="1" dirty="0"/>
              <a:t>PACF</a:t>
            </a:r>
            <a:r>
              <a:rPr lang="en-US" dirty="0" smtClean="0"/>
              <a:t>)  </a:t>
            </a:r>
          </a:p>
          <a:p>
            <a:endParaRPr lang="en-US" dirty="0"/>
          </a:p>
          <a:p>
            <a:r>
              <a:rPr lang="en-US" dirty="0"/>
              <a:t>Finding appropriate values of </a:t>
            </a:r>
            <a:r>
              <a:rPr lang="en-US" i="1" dirty="0"/>
              <a:t>p</a:t>
            </a:r>
            <a:r>
              <a:rPr lang="en-US" dirty="0"/>
              <a:t> and </a:t>
            </a:r>
            <a:r>
              <a:rPr lang="en-US" i="1" dirty="0"/>
              <a:t>q</a:t>
            </a:r>
            <a:r>
              <a:rPr lang="en-US" dirty="0"/>
              <a:t> in the ARMA(</a:t>
            </a:r>
            <a:r>
              <a:rPr lang="en-US" i="1" dirty="0" err="1"/>
              <a:t>p</a:t>
            </a:r>
            <a:r>
              <a:rPr lang="en-US" dirty="0" err="1"/>
              <a:t>,</a:t>
            </a:r>
            <a:r>
              <a:rPr lang="en-US" i="1" dirty="0" err="1"/>
              <a:t>q</a:t>
            </a:r>
            <a:r>
              <a:rPr lang="en-US" dirty="0"/>
              <a:t>) model can be facilitated by plotting the </a:t>
            </a:r>
            <a:endParaRPr lang="en-US" dirty="0" smtClean="0"/>
          </a:p>
          <a:p>
            <a:r>
              <a:rPr lang="en-US" dirty="0" smtClean="0">
                <a:hlinkClick r:id="rId2" tooltip="Partial autocorrelation function"/>
              </a:rPr>
              <a:t>partial </a:t>
            </a:r>
            <a:r>
              <a:rPr lang="en-US" dirty="0">
                <a:hlinkClick r:id="rId2" tooltip="Partial autocorrelation function"/>
              </a:rPr>
              <a:t>autocorrelation functions</a:t>
            </a:r>
            <a:r>
              <a:rPr lang="en-US" dirty="0"/>
              <a:t> for an estimate of </a:t>
            </a:r>
            <a:r>
              <a:rPr lang="en-US" i="1" dirty="0"/>
              <a:t>p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/>
              <a:t>likewise using the </a:t>
            </a:r>
            <a:r>
              <a:rPr lang="en-US" dirty="0">
                <a:hlinkClick r:id="rId3" tooltip="Autocorrelation function"/>
              </a:rPr>
              <a:t>autocorrelation functions</a:t>
            </a:r>
            <a:r>
              <a:rPr lang="en-US" dirty="0"/>
              <a:t> for an estimate of </a:t>
            </a:r>
            <a:r>
              <a:rPr lang="en-US" i="1" dirty="0"/>
              <a:t>q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48314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Differencing</a:t>
            </a:r>
            <a:r>
              <a:rPr lang="en-US" dirty="0"/>
              <a:t> in statistics is a transformation applied to time-series data in order to make it stationary</a:t>
            </a:r>
            <a:r>
              <a:rPr lang="en-US" dirty="0" smtClean="0"/>
              <a:t>. </a:t>
            </a:r>
          </a:p>
          <a:p>
            <a:endParaRPr lang="en-US" dirty="0"/>
          </a:p>
          <a:p>
            <a:r>
              <a:rPr lang="en-US" dirty="0"/>
              <a:t>A stationary time series' properties do not depend on the time at which the series is observed.</a:t>
            </a:r>
          </a:p>
        </p:txBody>
      </p:sp>
    </p:spTree>
    <p:extLst>
      <p:ext uri="{BB962C8B-B14F-4D97-AF65-F5344CB8AC3E}">
        <p14:creationId xmlns:p14="http://schemas.microsoft.com/office/powerpoint/2010/main" val="25392231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AIC : </a:t>
            </a:r>
            <a:r>
              <a:rPr lang="en-US" b="1" dirty="0" err="1"/>
              <a:t>Akaike</a:t>
            </a:r>
            <a:r>
              <a:rPr lang="en-US" b="1" dirty="0"/>
              <a:t> information criterion</a:t>
            </a:r>
            <a:r>
              <a:rPr lang="en-US" dirty="0"/>
              <a:t> (</a:t>
            </a:r>
            <a:r>
              <a:rPr lang="en-US" b="1" dirty="0"/>
              <a:t>AIC</a:t>
            </a:r>
            <a:r>
              <a:rPr lang="en-US" dirty="0"/>
              <a:t>) 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2" tooltip="Bayesian information criterion"/>
              </a:rPr>
              <a:t>Bayesian information criterion</a:t>
            </a:r>
            <a:r>
              <a:rPr lang="en-US" dirty="0"/>
              <a:t> (BIC)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220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2" y="2820194"/>
            <a:ext cx="63531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6369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Is there a </a:t>
            </a:r>
            <a:r>
              <a:rPr lang="en-US" b="1" dirty="0"/>
              <a:t>trend</a:t>
            </a:r>
            <a:r>
              <a:rPr lang="en-US" dirty="0"/>
              <a:t>, meaning that, on average, the measurements tend to increase (or decrease) over time?</a:t>
            </a:r>
          </a:p>
          <a:p>
            <a:r>
              <a:rPr lang="en-US" dirty="0"/>
              <a:t>Is there </a:t>
            </a:r>
            <a:r>
              <a:rPr lang="en-US" b="1" dirty="0"/>
              <a:t>seasonality</a:t>
            </a:r>
            <a:r>
              <a:rPr lang="en-US" dirty="0"/>
              <a:t>, meaning that there is a regularly repeating pattern of highs and lows related to calendar time such as seasons, quarters, months, days of the week, and so on?</a:t>
            </a:r>
          </a:p>
          <a:p>
            <a:r>
              <a:rPr lang="en-US" dirty="0"/>
              <a:t>Are their </a:t>
            </a:r>
            <a:r>
              <a:rPr lang="en-US" b="1" dirty="0"/>
              <a:t>outliers</a:t>
            </a:r>
            <a:r>
              <a:rPr lang="en-US" dirty="0"/>
              <a:t>? In regression, outliers are far away from your line. With time series data, your outliers are far away from your other data.</a:t>
            </a:r>
          </a:p>
          <a:p>
            <a:r>
              <a:rPr lang="en-US" dirty="0"/>
              <a:t>Is there a </a:t>
            </a:r>
            <a:r>
              <a:rPr lang="en-US" b="1" dirty="0"/>
              <a:t>long-run cycle</a:t>
            </a:r>
            <a:r>
              <a:rPr lang="en-US" dirty="0"/>
              <a:t> or period unrelated to seasonality factors?</a:t>
            </a:r>
          </a:p>
          <a:p>
            <a:r>
              <a:rPr lang="en-US" dirty="0"/>
              <a:t>Is there </a:t>
            </a:r>
            <a:r>
              <a:rPr lang="en-US" b="1" dirty="0"/>
              <a:t>constant </a:t>
            </a:r>
            <a:r>
              <a:rPr lang="en-US" b="1" dirty="0" err="1"/>
              <a:t>variance</a:t>
            </a:r>
            <a:r>
              <a:rPr lang="en-US" dirty="0" err="1"/>
              <a:t>over</a:t>
            </a:r>
            <a:r>
              <a:rPr lang="en-US" dirty="0"/>
              <a:t> time, or is the variance non-constant?</a:t>
            </a:r>
          </a:p>
          <a:p>
            <a:r>
              <a:rPr lang="en-US" dirty="0"/>
              <a:t>Are there any </a:t>
            </a:r>
            <a:r>
              <a:rPr lang="en-US" b="1" dirty="0"/>
              <a:t>abrupt changes</a:t>
            </a:r>
            <a:r>
              <a:rPr lang="en-US" dirty="0"/>
              <a:t> to either the level of the series or the variance?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1244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How to Check if Time Series Data is Stationary </a:t>
            </a:r>
            <a:r>
              <a:rPr lang="en-US" b="1" dirty="0" smtClean="0"/>
              <a:t>?</a:t>
            </a:r>
          </a:p>
          <a:p>
            <a:pPr fontAlgn="base"/>
            <a:r>
              <a:rPr lang="en-US" dirty="0"/>
              <a:t>The observations in a stationary time series are </a:t>
            </a:r>
            <a:r>
              <a:rPr lang="en-US" dirty="0">
                <a:solidFill>
                  <a:srgbClr val="FF0000"/>
                </a:solidFill>
              </a:rPr>
              <a:t>not dependent on time.</a:t>
            </a:r>
          </a:p>
          <a:p>
            <a:pPr fontAlgn="base"/>
            <a:r>
              <a:rPr lang="en-US" dirty="0"/>
              <a:t>Time series are </a:t>
            </a:r>
            <a:r>
              <a:rPr lang="en-US" dirty="0">
                <a:hlinkClick r:id="rId2"/>
              </a:rPr>
              <a:t>stationary</a:t>
            </a:r>
            <a:r>
              <a:rPr lang="en-US" dirty="0"/>
              <a:t> </a:t>
            </a:r>
            <a:r>
              <a:rPr lang="en-US" b="1" dirty="0">
                <a:solidFill>
                  <a:srgbClr val="FF0000"/>
                </a:solidFill>
              </a:rPr>
              <a:t>if they do not have trend or seasonal effects</a:t>
            </a:r>
            <a:r>
              <a:rPr lang="en-US" dirty="0"/>
              <a:t>. Summary statistics calculated on the time series are consistent over time, like the mean or the variance of the observations.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5786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time series is stationary, it can be easier to model. Statistical modeling methods assume or require the time series to be stationary to be effective</a:t>
            </a:r>
            <a:r>
              <a:rPr lang="en-US" dirty="0" smtClean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8241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00144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472531"/>
            <a:ext cx="65532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43419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Augmented Dickey-Fuller test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ADF Statistic: -4.808291</a:t>
            </a:r>
          </a:p>
          <a:p>
            <a:r>
              <a:rPr lang="en-US" dirty="0"/>
              <a:t>p-value: 0.000052</a:t>
            </a:r>
          </a:p>
          <a:p>
            <a:r>
              <a:rPr lang="en-US" dirty="0"/>
              <a:t>Critical Values:</a:t>
            </a:r>
          </a:p>
          <a:p>
            <a:r>
              <a:rPr lang="en-US" dirty="0"/>
              <a:t>	5%: -2.870</a:t>
            </a:r>
          </a:p>
          <a:p>
            <a:r>
              <a:rPr lang="en-US" dirty="0"/>
              <a:t>	1%: -3.449</a:t>
            </a:r>
          </a:p>
          <a:p>
            <a:r>
              <a:rPr lang="en-US" dirty="0"/>
              <a:t>	10%: -2.571</a:t>
            </a:r>
          </a:p>
        </p:txBody>
      </p:sp>
    </p:spTree>
    <p:extLst>
      <p:ext uri="{BB962C8B-B14F-4D97-AF65-F5344CB8AC3E}">
        <p14:creationId xmlns:p14="http://schemas.microsoft.com/office/powerpoint/2010/main" val="28362162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seasonality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 </a:t>
            </a:r>
            <a:r>
              <a:rPr lang="en-US" dirty="0">
                <a:hlinkClick r:id="rId2" tooltip="Time series"/>
              </a:rPr>
              <a:t>time series</a:t>
            </a:r>
            <a:r>
              <a:rPr lang="en-US" dirty="0"/>
              <a:t> data, </a:t>
            </a:r>
            <a:r>
              <a:rPr lang="en-US" b="1" dirty="0"/>
              <a:t>seasonality</a:t>
            </a:r>
            <a:r>
              <a:rPr lang="en-US" dirty="0"/>
              <a:t> is the presence of variations that</a:t>
            </a:r>
            <a:r>
              <a:rPr lang="en-US" dirty="0">
                <a:solidFill>
                  <a:srgbClr val="FF0000"/>
                </a:solidFill>
              </a:rPr>
              <a:t> occur at specific regular intervals less than a year</a:t>
            </a:r>
            <a:r>
              <a:rPr lang="en-US" dirty="0"/>
              <a:t>, such as weekly, monthly, or quarterly. Seasonality may be caused by various factors, such as weather, vacation, and holidays</a:t>
            </a:r>
            <a:r>
              <a:rPr lang="en-US" baseline="30000" dirty="0">
                <a:hlinkClick r:id="rId3"/>
              </a:rPr>
              <a:t>[1]</a:t>
            </a:r>
            <a:r>
              <a:rPr lang="en-US" dirty="0"/>
              <a:t> and consists of periodic, repetitive, and generally regular and predictable patterns in the levels</a:t>
            </a:r>
            <a:r>
              <a:rPr lang="en-US" baseline="30000" dirty="0">
                <a:hlinkClick r:id="rId4"/>
              </a:rPr>
              <a:t>[2]</a:t>
            </a:r>
            <a:r>
              <a:rPr lang="en-US" dirty="0"/>
              <a:t> of a time series.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6517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Seasonal fluctuations </a:t>
            </a:r>
            <a:r>
              <a:rPr lang="en-US" dirty="0"/>
              <a:t>in a time series can be contrasted with </a:t>
            </a:r>
            <a:r>
              <a:rPr lang="en-US" b="1" dirty="0">
                <a:solidFill>
                  <a:srgbClr val="FF0000"/>
                </a:solidFill>
              </a:rPr>
              <a:t>cyclical </a:t>
            </a:r>
            <a:r>
              <a:rPr lang="en-US" b="1" dirty="0" smtClean="0">
                <a:solidFill>
                  <a:srgbClr val="FF0000"/>
                </a:solidFill>
              </a:rPr>
              <a:t>patterns 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The latter occur when the data exhibits rises and falls that are not of a fixed period.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7628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fluctuations are usually due to economic conditions and are often related to the "</a:t>
            </a:r>
            <a:r>
              <a:rPr lang="en-US" b="1" dirty="0">
                <a:solidFill>
                  <a:srgbClr val="FF0000"/>
                </a:solidFill>
              </a:rPr>
              <a:t>business cycle</a:t>
            </a:r>
            <a:r>
              <a:rPr lang="en-US" dirty="0"/>
              <a:t>".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period of time usually extends beyond a single year and the fluctuations are usually of at least two 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451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autocorrelation plot</a:t>
            </a:r>
            <a:r>
              <a:rPr lang="en-US" dirty="0"/>
              <a:t>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For seasonality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26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Autocorrelation Function (ACF</a:t>
            </a:r>
            <a:r>
              <a:rPr lang="en-US" b="1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153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0254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931</Words>
  <Application>Microsoft Office PowerPoint</Application>
  <PresentationFormat>On-screen Show (4:3)</PresentationFormat>
  <Paragraphs>115</Paragraphs>
  <Slides>78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Office Theme</vt:lpstr>
      <vt:lpstr>Time series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Horizontal Pattern</vt:lpstr>
      <vt:lpstr>PowerPoint Presentation</vt:lpstr>
      <vt:lpstr>PowerPoint Presentation</vt:lpstr>
      <vt:lpstr>PowerPoint Presentation</vt:lpstr>
      <vt:lpstr>PowerPoint Presentation</vt:lpstr>
      <vt:lpstr>Seasonal !!</vt:lpstr>
      <vt:lpstr>PowerPoint Presentation</vt:lpstr>
      <vt:lpstr>cyclical</vt:lpstr>
      <vt:lpstr>PowerPoint Presentation</vt:lpstr>
      <vt:lpstr>Selecting a Forecasting Method</vt:lpstr>
      <vt:lpstr>PowerPoint Presentation</vt:lpstr>
      <vt:lpstr>mean squared error,</vt:lpstr>
      <vt:lpstr>Moving Averages and Exponential Smoothing</vt:lpstr>
      <vt:lpstr>The moving averages method uses the average of the most recent k data values in the time series as the forecast for the next period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weighted moving averages,</vt:lpstr>
      <vt:lpstr>Exponential smoothing</vt:lpstr>
      <vt:lpstr>PowerPoint Presentation</vt:lpstr>
      <vt:lpstr>PowerPoint Presentation</vt:lpstr>
      <vt:lpstr>Trend Projection</vt:lpstr>
      <vt:lpstr>Curvilinear regression </vt:lpstr>
      <vt:lpstr>Curvilinear regression </vt:lpstr>
      <vt:lpstr>PowerPoint Presentation</vt:lpstr>
      <vt:lpstr>PowerPoint Presentation</vt:lpstr>
      <vt:lpstr>Holt’s Linear Exponential Smoothing</vt:lpstr>
      <vt:lpstr>Nonlinear Trend Regression</vt:lpstr>
      <vt:lpstr>Seasonality and Trend</vt:lpstr>
      <vt:lpstr>Dummy Variables</vt:lpstr>
      <vt:lpstr>PowerPoint Presentation</vt:lpstr>
      <vt:lpstr>Seasonality and Trend</vt:lpstr>
      <vt:lpstr>time series decomposition.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ARIMA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Augmented Dickey-Fuller test </vt:lpstr>
      <vt:lpstr>seasonality</vt:lpstr>
      <vt:lpstr>PowerPoint Presentation</vt:lpstr>
      <vt:lpstr>PowerPoint Presentation</vt:lpstr>
      <vt:lpstr>autocorrelation plot 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</dc:title>
  <dc:creator>radha</dc:creator>
  <cp:lastModifiedBy>radha</cp:lastModifiedBy>
  <cp:revision>109</cp:revision>
  <dcterms:created xsi:type="dcterms:W3CDTF">2018-09-18T15:23:41Z</dcterms:created>
  <dcterms:modified xsi:type="dcterms:W3CDTF">2018-09-20T16:56:10Z</dcterms:modified>
</cp:coreProperties>
</file>